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Corben" panose="020F0505020000020004" pitchFamily="34" charset="-122"/>
      <p:bold r:id="rId17"/>
    </p:embeddedFont>
    <p:embeddedFont>
      <p:font typeface="Corben" panose="020F0505020000020004" pitchFamily="34" charset="0"/>
      <p:bold r:id="rId18"/>
    </p:embeddedFont>
    <p:embeddedFont>
      <p:font typeface="Corben" panose="020F0505020000020004" pitchFamily="34" charset="-120"/>
      <p:bold r:id="rId19"/>
    </p:embeddedFont>
    <p:embeddedFont>
      <p:font typeface="Nobile" panose="02000503050000020004" pitchFamily="34" charset="0"/>
      <p:bold r:id="rId20"/>
    </p:embeddedFont>
    <p:embeddedFont>
      <p:font typeface="Nobile" panose="02000503050000020004" pitchFamily="34" charset="-122"/>
      <p:bold r:id="rId21"/>
    </p:embeddedFont>
    <p:embeddedFont>
      <p:font typeface="Nobile" panose="02000503050000020004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1297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1B1B27"/>
                </a:solidFill>
                <a:latin typeface="Times New Roman" panose="02020603050405020304" charset="0"/>
                <a:ea typeface="Corben" panose="020F0505020000020004" pitchFamily="34" charset="-122"/>
                <a:cs typeface="Times New Roman" panose="02020603050405020304" charset="0"/>
              </a:rPr>
              <a:t>Дәріс 5. </a:t>
            </a:r>
            <a:endParaRPr lang="en-US" altLang="en-US" sz="4450" dirty="0">
              <a:solidFill>
                <a:srgbClr val="1B1B27"/>
              </a:solidFill>
              <a:latin typeface="Times New Roman" panose="02020603050405020304" charset="0"/>
              <a:ea typeface="Corben" panose="020F0505020000020004" pitchFamily="34" charset="-122"/>
              <a:cs typeface="Times New Roman" panose="0202060305040502030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құрылымдық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компоненттері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биологиялық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психикалық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әлеуметтік</a:t>
            </a:r>
            <a:r>
              <a:rPr lang="en-US" altLang="ru-RU" sz="445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dirty="0">
                <a:latin typeface="Times New Roman" panose="02020603050405020304" charset="0"/>
                <a:cs typeface="Times New Roman" panose="02020603050405020304" charset="0"/>
              </a:rPr>
              <a:t>жақтары</a:t>
            </a:r>
            <a:endParaRPr lang="en-US" altLang="en-US" sz="44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951220" y="32512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694420" y="671766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6567"/>
            <a:ext cx="979562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Қорытынды: Тұлға – көпқырлы жүйе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18974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Үш компоненттің үйлесімі: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Биологиялық, психикалық және әлеуметтік компоненттер тұлғаның тұтастығын қамтамасыз етеді, оның бірегейлігін қалыптастырады.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24074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Түсінудің маңыздылығы: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Тұлғаны терең түсіну – адамның өзін-өзі тануы мен үздіксіз дамуының негізі, өмірлік сапасын арттыруға мүмкіндік береді.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9175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Гармониялық даму: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Әр компоненттің үйлесімділігі және олардың өзара әрекеттесуі – тұлғаның толыққанды дамуының кепілі. Бұл баланс жеке және қоғамдық әл-ауқат үшін өте маңызды.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81013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бұл күрделі құрылымы оның бейімделуін, үйренуін және өмір бойы дамуын қамтамасыз етеді.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65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 дегеніміз не?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40060"/>
            <a:ext cx="6407944" cy="1730812"/>
          </a:xfrm>
          <a:prstGeom prst="roundRect">
            <a:avLst>
              <a:gd name="adj" fmla="val 550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597354"/>
            <a:ext cx="309038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анықтамасы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4087773"/>
            <a:ext cx="589335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 – адамның мінез-құлқы мен психикасын анықтайтын кешенді жүйе.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3340060"/>
            <a:ext cx="6408063" cy="1730812"/>
          </a:xfrm>
          <a:prstGeom prst="roundRect">
            <a:avLst>
              <a:gd name="adj" fmla="val 5504"/>
            </a:avLst>
          </a:prstGeom>
          <a:solidFill>
            <a:srgbClr val="F9F9FF">
              <a:alpha val="95000"/>
            </a:srgbClr>
          </a:solidFill>
          <a:ln w="30480">
            <a:solidFill>
              <a:srgbClr val="B8BF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85842" y="3597354"/>
            <a:ext cx="388155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Құрылымдық компоненттер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85842" y="4087773"/>
            <a:ext cx="589347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Оның құрылымы биологиялық, психикалық және әлеуметтік компоненттерден тұрады.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26023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Тұлғаның осы үш негізгі құрамдас бөлігінің өзара әрекеттесуі адамның бірегейлігін, оның әлемді қабылдауын және онымен өзара әрекеттесуін қалыптастырады.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11121152" cy="6965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Биологиялық компонент: Тұлғаның негізі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0098" y="1844278"/>
            <a:ext cx="6943844" cy="10697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Биологиялық компонент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адамның генетикалық коды мен ми құрылымын қамтиды, олар тұлғаның негізгі биологиялық негізін құрайды.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0098" y="3114556"/>
            <a:ext cx="6943844" cy="7131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Мысалы, нейрондық жүйе эмоция мен ойлауды басқарады.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0098" y="3905726"/>
            <a:ext cx="6943844" cy="10697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Денсаулық пен физиологиялық жағдай тұлғаға тікелей әсер етеді, оның энергетикалық деңгейін, көңіл-күйін және когнитивті қабілеттерін анықтайды.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5439" y="1894523"/>
            <a:ext cx="5582364" cy="5582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136583"/>
            <a:ext cx="7556421" cy="195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Биология – тұлғаның негізі</a:t>
            </a:r>
            <a:endParaRPr lang="en-US" sz="6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1234380" cy="6443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Психикалық компонент: Ішкі әлемнің көрінісі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6598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Психика</a:t>
            </a:r>
            <a:r>
              <a:rPr lang="en-US" sz="16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– тұлғаның ойлау, сезіну, қабылдау қабілеті, оның ішкі әлемінің күрделі көрінісі.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551390"/>
            <a:ext cx="6342102" cy="13196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McCrae және Costa теориясы бойынша, тұлғаның негізгі қасиеттері (мысалы, экстраверсия, келісімділік, ашықтық, саналылық, невротизм) тұрақты биологиялық негізге сүйенеді, бірақ өмірлік тәжірибе арқылы дамиды.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943231"/>
            <a:ext cx="6342102" cy="989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Психикалық компонент адамның мінез-құлқын, эмоциясын, мотивациясын қалыптастырады, оның өмірлік мақсаттары мен құндылықтарын айқындайды.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4453"/>
            <a:ext cx="1203888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Әлеуметтік компонент: Қоғаммен байланыс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2880122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638550"/>
            <a:ext cx="372749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Отбасы және қарым-қатынас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483298"/>
            <a:ext cx="372749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 әлеуметтік ортада қалыптасады және дамиды, отбасы мен жақын қарым-қатынастар оның алғашқы әлеуметтенуін қамтамасыз етеді.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62" y="2880122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63855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Мәдениет ықпалы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128968"/>
            <a:ext cx="372749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Мәдениет, құндылықтар, нормалар мен дәстүрлер тұлғаның әлеуметтік бейнесін жасайды, оның дүниетанымын қалыптастырады.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734" y="2880122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63855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Әлеуметтік тәжірибе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128968"/>
            <a:ext cx="372749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тәжірибе, рөлдер мен қоғамдағы өзара әрекеттесулер тұлғаның өзін-өзі тануына және әртүрлі жағдайларға бейімделуіне әсер етеді.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136583"/>
            <a:ext cx="7556421" cy="19564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Әлеуметтік орта – тұлғаның айнасы</a:t>
            </a:r>
            <a:endParaRPr lang="en-US" sz="6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1602"/>
            <a:ext cx="126453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Тұлғаның үш компонентінің өзара байланысы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54010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68808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Биологиялық негіз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178498"/>
            <a:ext cx="389393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Биологиялық негіз психикалық процестерді қалыптастырады, мидың құрылымы мен қызметі ойлау мен эмоцияларға әсер етеді.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554010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688080"/>
            <a:ext cx="315313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Психикалық бейімделу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178498"/>
            <a:ext cx="389393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Психика әлеуметтік тәжірибені қабылдап, оған бейімделеді, сыртқы ортадан ақпаратты өңдейді және жауап қайтарады.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554010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68808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Әлеуметтік ықпал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178498"/>
            <a:ext cx="389393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орта тұлғаның мінез-құлқын және даму бағытын анықтайды, мәдениет пен қоғамдық нормалар арқылы жеке тұлғаны қалыптастырады.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47497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үш компонент бірін-бірі толықтырып, адамның біртұтас және күрделі болмысын құрайды.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5445"/>
            <a:ext cx="1064252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Тұлғаны зерттеудегі заманауи тәсілдер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3120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Биология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12344"/>
            <a:ext cx="393334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Нейроғылым мен генетика зерттеулері адам мінез-құлқының биологиялық негіздерін түсінуге көмектеседі.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06152"/>
            <a:ext cx="393334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Мидың қызметін картаға түсіру және гендердің мінез-құлыққа әсерін зерттеу.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88161" y="293120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288161" y="3512344"/>
            <a:ext cx="3933349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Тұлға теориялары мен мінез-құлық зерттеулері адамның ішкі әлемін және оның реакцияларын талдайды.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88161" y="5043249"/>
            <a:ext cx="393334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Когнитивті психология, даму психологиясы.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782532" y="293120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Әлеуметтану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782532" y="3512344"/>
            <a:ext cx="40691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рөлдер мен мәдениет ықпалы тұлғаның қоғамдағы орнын және оның әлеуметтік өзара әрекеттерін зерттейді.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782532" y="5406152"/>
            <a:ext cx="406919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Әлеуметтік желілердің әсері, мәдени айырмашылықтар.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3652</Words>
  <Application>WPS Presentation</Application>
  <PresentationFormat>On-screen Show (16:9)</PresentationFormat>
  <Paragraphs>99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Corben</vt:lpstr>
      <vt:lpstr>Corben</vt:lpstr>
      <vt:lpstr>Corben</vt:lpstr>
      <vt:lpstr>Nobile</vt:lpstr>
      <vt:lpstr>Nobile</vt:lpstr>
      <vt:lpstr>Nobile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2025-09-02T06:26:00Z</dcterms:created>
  <dcterms:modified xsi:type="dcterms:W3CDTF">2025-09-02T08:20:05Z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8E74757E1D35429EAFB18CF5ED9E210B_12</vt:lpwstr>
  </property>
  <property fmtid="{D5CDD505-2E9C-101B-9397-08002B2CF9AE}" pid="3" name="KSOProductBuildVer">
    <vt:lpwstr>1049-12.2.0.21931</vt:lpwstr>
  </property>
</Properties>
</file>